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9" r:id="rId4"/>
    <p:sldId id="260" r:id="rId5"/>
    <p:sldId id="269" r:id="rId6"/>
    <p:sldId id="270" r:id="rId7"/>
    <p:sldId id="271" r:id="rId8"/>
    <p:sldId id="272" r:id="rId9"/>
    <p:sldId id="273" r:id="rId10"/>
    <p:sldId id="274" r:id="rId11"/>
    <p:sldId id="275" r:id="rId12"/>
    <p:sldId id="276"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6014" autoAdjust="0"/>
    <p:restoredTop sz="85458" autoAdjust="0"/>
  </p:normalViewPr>
  <p:slideViewPr>
    <p:cSldViewPr>
      <p:cViewPr varScale="1">
        <p:scale>
          <a:sx n="98" d="100"/>
          <a:sy n="98" d="100"/>
        </p:scale>
        <p:origin x="1572" y="78"/>
      </p:cViewPr>
      <p:guideLst>
        <p:guide orient="horz" pos="2160"/>
        <p:guide pos="2880"/>
      </p:guideLst>
    </p:cSldViewPr>
  </p:slideViewPr>
  <p:notesTextViewPr>
    <p:cViewPr>
      <p:scale>
        <a:sx n="100" d="100"/>
        <a:sy n="100" d="100"/>
      </p:scale>
      <p:origin x="0" y="0"/>
    </p:cViewPr>
  </p:notesTextViewPr>
  <p:notesViewPr>
    <p:cSldViewPr>
      <p:cViewPr varScale="1">
        <p:scale>
          <a:sx n="65" d="100"/>
          <a:sy n="65" d="100"/>
        </p:scale>
        <p:origin x="14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2/15/2019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jorisvo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Hosea and Amos are an interesting contrast. Both prophesied in the north, but Hosea was from the north and Amos was from the south. Ask your students which prophet they think would have had the “easier” time: Would it have been easier for Hosea to prophesy amongst his own people? Or would Amos have had more credibility, as an outsider?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5380827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Amanda Carden / Shutterstock.com</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3493393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Saint Mary’s Press</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132511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BibleArtLibrary / iStock.com</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2018 www.TheGloryStory.com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Review any material from the previous chapter to ensure that the students are up to speed as you begin this new unit. For example, invite them to recall that Saul, David, and Solomon were the three kings of the united nation of Israel. Following Solomon’s death, each nation will have its own separate lines of kings.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Saint Mary’s Press</a:t>
            </a:r>
            <a:r>
              <a:rPr lang="en-US" dirty="0"/>
              <a:t>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Review the whole chart with the students as a kind of overview of the material that lies ahead in this unit. Assure them that they need not memorize it now (although, eventually, this material will become very familiar to them). Remind them, as well, of the different uses of the term </a:t>
            </a:r>
            <a:r>
              <a:rPr lang="en-US" sz="1200" i="1" kern="1200" dirty="0">
                <a:solidFill>
                  <a:schemeClr val="tx1"/>
                </a:solidFill>
                <a:effectLst/>
                <a:latin typeface="+mn-lt"/>
                <a:ea typeface="+mn-ea"/>
                <a:cs typeface="+mn-cs"/>
              </a:rPr>
              <a:t>Israel</a:t>
            </a:r>
            <a:r>
              <a:rPr lang="en-US" sz="1200" kern="1200" dirty="0">
                <a:solidFill>
                  <a:schemeClr val="tx1"/>
                </a:solidFill>
                <a:effectLst/>
                <a:latin typeface="+mn-lt"/>
                <a:ea typeface="+mn-ea"/>
                <a:cs typeface="+mn-cs"/>
              </a:rPr>
              <a:t>:</a:t>
            </a:r>
          </a:p>
          <a:p>
            <a:pPr marL="171450" lvl="0" indent="-171450">
              <a:buFont typeface="Wingdings" panose="05000000000000000000" pitchFamily="2" charset="2"/>
              <a:buChar char="§"/>
            </a:pPr>
            <a:r>
              <a:rPr lang="en-US" sz="1200" kern="1200" dirty="0">
                <a:solidFill>
                  <a:schemeClr val="tx1"/>
                </a:solidFill>
                <a:effectLst/>
                <a:latin typeface="+mn-lt"/>
                <a:ea typeface="+mn-ea"/>
                <a:cs typeface="+mn-cs"/>
              </a:rPr>
              <a:t>Prior to 931 BC, </a:t>
            </a:r>
            <a:r>
              <a:rPr lang="en-US" sz="1200" i="1" kern="1200" dirty="0">
                <a:solidFill>
                  <a:schemeClr val="tx1"/>
                </a:solidFill>
                <a:effectLst/>
                <a:latin typeface="+mn-lt"/>
                <a:ea typeface="+mn-ea"/>
                <a:cs typeface="+mn-cs"/>
              </a:rPr>
              <a:t>Israel</a:t>
            </a:r>
            <a:r>
              <a:rPr lang="en-US" sz="1200" kern="1200" dirty="0">
                <a:solidFill>
                  <a:schemeClr val="tx1"/>
                </a:solidFill>
                <a:effectLst/>
                <a:latin typeface="+mn-lt"/>
                <a:ea typeface="+mn-ea"/>
                <a:cs typeface="+mn-cs"/>
              </a:rPr>
              <a:t> refers to the whole nation.</a:t>
            </a:r>
          </a:p>
          <a:p>
            <a:pPr marL="171450" lvl="0" indent="-171450">
              <a:buFont typeface="Wingdings" panose="05000000000000000000" pitchFamily="2" charset="2"/>
              <a:buChar char="§"/>
            </a:pPr>
            <a:r>
              <a:rPr lang="en-US" sz="1200" kern="1200" dirty="0">
                <a:solidFill>
                  <a:schemeClr val="tx1"/>
                </a:solidFill>
                <a:effectLst/>
                <a:latin typeface="+mn-lt"/>
                <a:ea typeface="+mn-ea"/>
                <a:cs typeface="+mn-cs"/>
              </a:rPr>
              <a:t>After 931 BC, it refers to the northern kingdom only.</a:t>
            </a:r>
          </a:p>
          <a:p>
            <a:pPr marL="171450" lvl="0" indent="-171450">
              <a:buFont typeface="Wingdings" panose="05000000000000000000" pitchFamily="2" charset="2"/>
              <a:buChar char="§"/>
            </a:pPr>
            <a:r>
              <a:rPr lang="en-US" sz="1200" kern="1200" dirty="0">
                <a:solidFill>
                  <a:schemeClr val="tx1"/>
                </a:solidFill>
                <a:effectLst/>
                <a:latin typeface="+mn-lt"/>
                <a:ea typeface="+mn-ea"/>
                <a:cs typeface="+mn-cs"/>
              </a:rPr>
              <a:t>In either time period, it can also be used as a collective noun to refer to the Chosen People.</a:t>
            </a:r>
          </a:p>
          <a:p>
            <a:pPr marL="171450" lvl="0" indent="-171450">
              <a:buFont typeface="Wingdings" panose="05000000000000000000" pitchFamily="2" charset="2"/>
              <a:buChar char="§"/>
            </a:pPr>
            <a:r>
              <a:rPr lang="en-US" sz="1200" kern="1200" dirty="0">
                <a:solidFill>
                  <a:schemeClr val="tx1"/>
                </a:solidFill>
                <a:effectLst/>
                <a:latin typeface="+mn-lt"/>
                <a:ea typeface="+mn-ea"/>
                <a:cs typeface="+mn-cs"/>
              </a:rPr>
              <a:t>In the present day, it refers to the modern state of Israel (founded in 1948).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Remind the students that Nathan is an example of someone who prophesied during the united monarchy. Invite them to recall that he confronted David regarding his adulterous relationship with Bathsheba and the murder of Uriah. Nathan is an example of a non-writing prophet. Biblical books tell stories </a:t>
            </a:r>
            <a:r>
              <a:rPr lang="en-US" sz="1200" i="1" kern="1200" dirty="0">
                <a:solidFill>
                  <a:schemeClr val="tx1"/>
                </a:solidFill>
                <a:effectLst/>
                <a:latin typeface="+mn-lt"/>
                <a:ea typeface="+mn-ea"/>
                <a:cs typeface="+mn-cs"/>
              </a:rPr>
              <a:t>about</a:t>
            </a:r>
            <a:r>
              <a:rPr lang="en-US" sz="1200" kern="1200" dirty="0">
                <a:solidFill>
                  <a:schemeClr val="tx1"/>
                </a:solidFill>
                <a:effectLst/>
                <a:latin typeface="+mn-lt"/>
                <a:ea typeface="+mn-ea"/>
                <a:cs typeface="+mn-cs"/>
              </a:rPr>
              <a:t> him, but he himself did not write a book of the Bible. There is no Book of Nathan.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3917601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Saint Mary’s Press</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Tell the students that these are general characteristics and patterns that we can perceive in the lives of the prophets. Not every prophet has every one of these characteristics.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793063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2018 www.TheGloryStory.com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If you haven’t read the story of Elijah’s challenge to the prophets of Baal aloud (see 1 Kings 18:16–40), consider doing so now. It’s a dramatic story that lends itself to being read aloud or acted out.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3326526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BibleArtLibrary / iStock.com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a:t>
            </a:r>
            <a:r>
              <a:rPr lang="en-US" sz="1200" kern="1200" dirty="0">
                <a:solidFill>
                  <a:schemeClr val="tx1"/>
                </a:solidFill>
                <a:effectLst/>
                <a:latin typeface="+mn-lt"/>
                <a:ea typeface="+mn-ea"/>
                <a:cs typeface="+mn-cs"/>
              </a:rPr>
              <a:t>:  The “looking ahead” points are examples of the interweaving of the Old Testament and the New Testament. Chapter 11 addresses this in more detail.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110602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Vicki Shuck / Saint Mary's Press</a:t>
            </a:r>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10579912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CB1BD0-533A-4E07-BF9C-432137E14983}" type="datetimeFigureOut">
              <a:rPr lang="en-US" smtClean="0"/>
              <a:pPr/>
              <a:t>2/15/2019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4F940-28E1-4EAC-8D73-5D6BC0F5BDB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2057400"/>
            <a:ext cx="9144000" cy="1470025"/>
          </a:xfrm>
        </p:spPr>
        <p:txBody>
          <a:bodyPr>
            <a:normAutofit fontScale="90000"/>
          </a:bodyPr>
          <a:lstStyle/>
          <a:p>
            <a:r>
              <a:rPr lang="en-US" dirty="0"/>
              <a:t>The Kings and </a:t>
            </a:r>
            <a:br>
              <a:rPr lang="en-US" dirty="0"/>
            </a:br>
            <a:r>
              <a:rPr lang="en-US" dirty="0"/>
              <a:t>Prophets of the </a:t>
            </a:r>
            <a:br>
              <a:rPr lang="en-US" dirty="0"/>
            </a:br>
            <a:r>
              <a:rPr lang="en-US" dirty="0"/>
              <a:t>Northern Kingdom</a:t>
            </a:r>
          </a:p>
        </p:txBody>
      </p:sp>
      <p:sp>
        <p:nvSpPr>
          <p:cNvPr id="3" name="Subtitle 2"/>
          <p:cNvSpPr txBox="1">
            <a:spLocks/>
          </p:cNvSpPr>
          <p:nvPr/>
        </p:nvSpPr>
        <p:spPr>
          <a:xfrm>
            <a:off x="0" y="41910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Revelation and the Old Testament</a:t>
            </a:r>
          </a:p>
          <a:p>
            <a:pPr marL="0" indent="0" algn="ctr">
              <a:buNone/>
            </a:pPr>
            <a:r>
              <a:rPr lang="en-US" dirty="0"/>
              <a:t>Unit 3, Chapter 9</a:t>
            </a:r>
          </a:p>
        </p:txBody>
      </p:sp>
      <p:sp>
        <p:nvSpPr>
          <p:cNvPr id="6" name="Text Placeholder 3">
            <a:extLst>
              <a:ext uri="{FF2B5EF4-FFF2-40B4-BE49-F238E27FC236}">
                <a16:creationId xmlns:a16="http://schemas.microsoft.com/office/drawing/2014/main" id="{E57A3CF8-45B2-6843-85BB-68EEC4A57A10}"/>
              </a:ext>
            </a:extLst>
          </p:cNvPr>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TX006108</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68308"/>
            <a:ext cx="8229600" cy="533400"/>
          </a:xfrm>
        </p:spPr>
        <p:txBody>
          <a:bodyPr>
            <a:noAutofit/>
          </a:bodyPr>
          <a:lstStyle/>
          <a:p>
            <a:r>
              <a:rPr lang="en-US" sz="3200" dirty="0"/>
              <a:t>The Prophet Amos</a:t>
            </a:r>
          </a:p>
        </p:txBody>
      </p:sp>
      <p:sp>
        <p:nvSpPr>
          <p:cNvPr id="3" name="Content Placeholder 2"/>
          <p:cNvSpPr>
            <a:spLocks noGrp="1"/>
          </p:cNvSpPr>
          <p:nvPr>
            <p:ph idx="1"/>
          </p:nvPr>
        </p:nvSpPr>
        <p:spPr>
          <a:xfrm>
            <a:off x="914400" y="1482051"/>
            <a:ext cx="4163786" cy="2369898"/>
          </a:xfrm>
        </p:spPr>
        <p:txBody>
          <a:bodyPr>
            <a:noAutofit/>
          </a:bodyPr>
          <a:lstStyle/>
          <a:p>
            <a:pPr lvl="0"/>
            <a:r>
              <a:rPr lang="en-US" sz="2200" dirty="0"/>
              <a:t>Amos was from the southern kingdom (Judah), but God asked him to prophesy in the northern kingdom (Israel).</a:t>
            </a:r>
          </a:p>
          <a:p>
            <a:pPr lvl="0"/>
            <a:r>
              <a:rPr lang="en-US" sz="2200" dirty="0"/>
              <a:t>Amos condemned the wealthy people of Israel for failing to keep the covenant, which demanded care for those who were vulnerable.  </a:t>
            </a:r>
          </a:p>
          <a:p>
            <a:pPr lvl="0"/>
            <a:r>
              <a:rPr lang="en-US" sz="2200" dirty="0"/>
              <a:t>He demanded justice for the poor, widows, orphans, and foreigners.</a:t>
            </a:r>
          </a:p>
          <a:p>
            <a:pPr marL="0" indent="0">
              <a:buNone/>
            </a:pPr>
            <a:endParaRPr lang="en-US" sz="2200" dirty="0"/>
          </a:p>
        </p:txBody>
      </p:sp>
      <p:pic>
        <p:nvPicPr>
          <p:cNvPr id="6" name="Picture 5">
            <a:extLst>
              <a:ext uri="{FF2B5EF4-FFF2-40B4-BE49-F238E27FC236}">
                <a16:creationId xmlns:a16="http://schemas.microsoft.com/office/drawing/2014/main" id="{421FFFC2-026F-A046-87DD-B72CA6B9EF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8186" y="1617187"/>
            <a:ext cx="3329473" cy="4097813"/>
          </a:xfrm>
          <a:prstGeom prst="rect">
            <a:avLst/>
          </a:prstGeom>
        </p:spPr>
      </p:pic>
    </p:spTree>
    <p:extLst>
      <p:ext uri="{BB962C8B-B14F-4D97-AF65-F5344CB8AC3E}">
        <p14:creationId xmlns:p14="http://schemas.microsoft.com/office/powerpoint/2010/main" val="2350159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0"/>
            <a:ext cx="8229600" cy="533400"/>
          </a:xfrm>
        </p:spPr>
        <p:txBody>
          <a:bodyPr>
            <a:noAutofit/>
          </a:bodyPr>
          <a:lstStyle/>
          <a:p>
            <a:r>
              <a:rPr lang="en-US" sz="3200" dirty="0"/>
              <a:t>The Prophet Jonah</a:t>
            </a:r>
          </a:p>
        </p:txBody>
      </p:sp>
      <p:sp>
        <p:nvSpPr>
          <p:cNvPr id="3" name="Content Placeholder 2"/>
          <p:cNvSpPr>
            <a:spLocks noGrp="1"/>
          </p:cNvSpPr>
          <p:nvPr>
            <p:ph idx="1"/>
          </p:nvPr>
        </p:nvSpPr>
        <p:spPr>
          <a:xfrm>
            <a:off x="865414" y="1295400"/>
            <a:ext cx="7745186" cy="2369898"/>
          </a:xfrm>
        </p:spPr>
        <p:txBody>
          <a:bodyPr>
            <a:noAutofit/>
          </a:bodyPr>
          <a:lstStyle/>
          <a:p>
            <a:pPr lvl="0"/>
            <a:r>
              <a:rPr lang="en-US" dirty="0"/>
              <a:t>A humorous, satirical short story</a:t>
            </a:r>
          </a:p>
          <a:p>
            <a:pPr lvl="0"/>
            <a:r>
              <a:rPr lang="en-US" dirty="0"/>
              <a:t>God sends Jonah to the city of Nineveh, and Jonah does everything he can to avoid going.</a:t>
            </a:r>
          </a:p>
          <a:p>
            <a:pPr lvl="0"/>
            <a:r>
              <a:rPr lang="en-US" dirty="0"/>
              <a:t>Jonah teaches about God’s love for all people, even those whom we view as our enemies.</a:t>
            </a:r>
          </a:p>
          <a:p>
            <a:pPr marL="0" indent="0">
              <a:buNone/>
            </a:pPr>
            <a:endParaRPr lang="en-US" sz="2200" dirty="0"/>
          </a:p>
        </p:txBody>
      </p:sp>
      <p:pic>
        <p:nvPicPr>
          <p:cNvPr id="5" name="Picture 4">
            <a:extLst>
              <a:ext uri="{FF2B5EF4-FFF2-40B4-BE49-F238E27FC236}">
                <a16:creationId xmlns:a16="http://schemas.microsoft.com/office/drawing/2014/main" id="{3520EBAC-92C4-1A49-B036-5D7BA6D10F9F}"/>
              </a:ext>
            </a:extLst>
          </p:cNvPr>
          <p:cNvPicPr>
            <a:picLocks noChangeAspect="1"/>
          </p:cNvPicPr>
          <p:nvPr/>
        </p:nvPicPr>
        <p:blipFill rotWithShape="1">
          <a:blip r:embed="rId3">
            <a:extLst>
              <a:ext uri="{28A0092B-C50C-407E-A947-70E740481C1C}">
                <a14:useLocalDpi xmlns:a14="http://schemas.microsoft.com/office/drawing/2010/main" val="0"/>
              </a:ext>
            </a:extLst>
          </a:blip>
          <a:srcRect l="49680" t="7352" r="97" b="58200"/>
          <a:stretch/>
        </p:blipFill>
        <p:spPr>
          <a:xfrm>
            <a:off x="2286000" y="3505200"/>
            <a:ext cx="4648200" cy="2550493"/>
          </a:xfrm>
          <a:prstGeom prst="rect">
            <a:avLst/>
          </a:prstGeom>
        </p:spPr>
      </p:pic>
    </p:spTree>
    <p:extLst>
      <p:ext uri="{BB962C8B-B14F-4D97-AF65-F5344CB8AC3E}">
        <p14:creationId xmlns:p14="http://schemas.microsoft.com/office/powerpoint/2010/main" val="21363056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C701B5F-9412-8A45-9AFE-CA29E11A4427}"/>
              </a:ext>
            </a:extLst>
          </p:cNvPr>
          <p:cNvSpPr>
            <a:spLocks noGrp="1"/>
          </p:cNvSpPr>
          <p:nvPr>
            <p:ph type="title"/>
          </p:nvPr>
        </p:nvSpPr>
        <p:spPr>
          <a:xfrm>
            <a:off x="685800" y="838200"/>
            <a:ext cx="8229600" cy="990600"/>
          </a:xfrm>
        </p:spPr>
        <p:txBody>
          <a:bodyPr>
            <a:normAutofit/>
          </a:bodyPr>
          <a:lstStyle/>
          <a:p>
            <a:r>
              <a:rPr lang="en-US" sz="3200" dirty="0"/>
              <a:t>Discuss with a partner:</a:t>
            </a:r>
          </a:p>
        </p:txBody>
      </p:sp>
      <p:sp>
        <p:nvSpPr>
          <p:cNvPr id="10" name="Content Placeholder 2">
            <a:extLst>
              <a:ext uri="{FF2B5EF4-FFF2-40B4-BE49-F238E27FC236}">
                <a16:creationId xmlns:a16="http://schemas.microsoft.com/office/drawing/2014/main" id="{DC44CFA5-1EF6-2449-9121-AD9DC83D5323}"/>
              </a:ext>
            </a:extLst>
          </p:cNvPr>
          <p:cNvSpPr txBox="1">
            <a:spLocks/>
          </p:cNvSpPr>
          <p:nvPr/>
        </p:nvSpPr>
        <p:spPr>
          <a:xfrm>
            <a:off x="2133600" y="1838324"/>
            <a:ext cx="5715000" cy="387667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dirty="0"/>
              <a:t>Which prophet in this chapter do you find </a:t>
            </a:r>
            <a:br>
              <a:rPr lang="en-US" dirty="0"/>
            </a:br>
            <a:r>
              <a:rPr lang="en-US" dirty="0"/>
              <a:t>most appealing? </a:t>
            </a:r>
            <a:r>
              <a:rPr lang="en-US" b="1" dirty="0"/>
              <a:t>Why?</a:t>
            </a:r>
          </a:p>
          <a:p>
            <a:pPr marL="0" lvl="0" indent="0">
              <a:buNone/>
            </a:pPr>
            <a:endParaRPr lang="en-US" b="1" dirty="0"/>
          </a:p>
          <a:p>
            <a:pPr marL="0" lvl="0" indent="0">
              <a:buNone/>
            </a:pPr>
            <a:r>
              <a:rPr lang="en-US" dirty="0"/>
              <a:t>Which prophet in this chapter do you think has the most important message for people today?  </a:t>
            </a:r>
          </a:p>
          <a:p>
            <a:pPr lvl="1"/>
            <a:r>
              <a:rPr lang="en-US" b="1" dirty="0"/>
              <a:t>What is that message?  </a:t>
            </a:r>
          </a:p>
          <a:p>
            <a:pPr lvl="1"/>
            <a:r>
              <a:rPr lang="en-US" b="1" dirty="0"/>
              <a:t>How could you communicate that message to others?</a:t>
            </a:r>
          </a:p>
          <a:p>
            <a:endParaRPr lang="en-US" dirty="0"/>
          </a:p>
        </p:txBody>
      </p:sp>
      <p:pic>
        <p:nvPicPr>
          <p:cNvPr id="11" name="Picture 10">
            <a:extLst>
              <a:ext uri="{FF2B5EF4-FFF2-40B4-BE49-F238E27FC236}">
                <a16:creationId xmlns:a16="http://schemas.microsoft.com/office/drawing/2014/main" id="{E63E4BF6-1E5E-B64F-AB1D-DA03CD6D59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1828800"/>
            <a:ext cx="1295400" cy="1295400"/>
          </a:xfrm>
          <a:prstGeom prst="rect">
            <a:avLst/>
          </a:prstGeom>
        </p:spPr>
      </p:pic>
    </p:spTree>
    <p:extLst>
      <p:ext uri="{BB962C8B-B14F-4D97-AF65-F5344CB8AC3E}">
        <p14:creationId xmlns:p14="http://schemas.microsoft.com/office/powerpoint/2010/main" val="2856090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5787454-0C2B-F645-8DDA-1E54DEC58A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3454" y="2796140"/>
            <a:ext cx="4417092" cy="3376060"/>
          </a:xfrm>
          <a:prstGeom prst="rect">
            <a:avLst/>
          </a:prstGeom>
        </p:spPr>
      </p:pic>
      <p:sp>
        <p:nvSpPr>
          <p:cNvPr id="6" name="Title 4">
            <a:extLst>
              <a:ext uri="{FF2B5EF4-FFF2-40B4-BE49-F238E27FC236}">
                <a16:creationId xmlns:a16="http://schemas.microsoft.com/office/drawing/2014/main" id="{9566227D-2CD4-4380-BB7E-EC059DCA34AB}"/>
              </a:ext>
            </a:extLst>
          </p:cNvPr>
          <p:cNvSpPr txBox="1">
            <a:spLocks/>
          </p:cNvSpPr>
          <p:nvPr/>
        </p:nvSpPr>
        <p:spPr>
          <a:xfrm>
            <a:off x="1075712" y="1785096"/>
            <a:ext cx="7106323" cy="9906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3000" dirty="0"/>
              <a:t>How did the kings </a:t>
            </a:r>
            <a:br>
              <a:rPr lang="en-US" sz="3000" dirty="0"/>
            </a:br>
            <a:r>
              <a:rPr lang="en-US" sz="3000" dirty="0"/>
              <a:t>and prophets get along? </a:t>
            </a:r>
            <a:br>
              <a:rPr lang="en-US" sz="3000" b="0" dirty="0"/>
            </a:br>
            <a:endParaRPr lang="en-US" sz="3200" dirty="0"/>
          </a:p>
        </p:txBody>
      </p:sp>
      <p:sp>
        <p:nvSpPr>
          <p:cNvPr id="7" name="Title 4">
            <a:extLst>
              <a:ext uri="{FF2B5EF4-FFF2-40B4-BE49-F238E27FC236}">
                <a16:creationId xmlns:a16="http://schemas.microsoft.com/office/drawing/2014/main" id="{EDCB974E-857C-49E5-A7F8-3A5370041856}"/>
              </a:ext>
            </a:extLst>
          </p:cNvPr>
          <p:cNvSpPr txBox="1">
            <a:spLocks/>
          </p:cNvSpPr>
          <p:nvPr/>
        </p:nvSpPr>
        <p:spPr>
          <a:xfrm>
            <a:off x="609600" y="891539"/>
            <a:ext cx="80772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sz="2400" dirty="0"/>
              <a:t>Chapter Focus Question: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14487"/>
            <a:ext cx="8458200" cy="762000"/>
          </a:xfrm>
        </p:spPr>
        <p:txBody>
          <a:bodyPr>
            <a:normAutofit/>
          </a:bodyPr>
          <a:lstStyle/>
          <a:p>
            <a:r>
              <a:rPr lang="en-US" sz="3200" dirty="0"/>
              <a:t>The Kingdom Divides</a:t>
            </a:r>
          </a:p>
        </p:txBody>
      </p:sp>
      <p:sp>
        <p:nvSpPr>
          <p:cNvPr id="15" name="Content Placeholder 2">
            <a:extLst>
              <a:ext uri="{FF2B5EF4-FFF2-40B4-BE49-F238E27FC236}">
                <a16:creationId xmlns:a16="http://schemas.microsoft.com/office/drawing/2014/main" id="{88FBE786-EBF0-D641-AEFD-2DD80793DA4B}"/>
              </a:ext>
            </a:extLst>
          </p:cNvPr>
          <p:cNvSpPr>
            <a:spLocks noGrp="1"/>
          </p:cNvSpPr>
          <p:nvPr>
            <p:ph idx="1"/>
          </p:nvPr>
        </p:nvSpPr>
        <p:spPr>
          <a:xfrm>
            <a:off x="516467" y="1447800"/>
            <a:ext cx="8305800" cy="3238500"/>
          </a:xfrm>
        </p:spPr>
        <p:txBody>
          <a:bodyPr>
            <a:normAutofit/>
          </a:bodyPr>
          <a:lstStyle/>
          <a:p>
            <a:pPr lvl="0"/>
            <a:r>
              <a:rPr lang="en-US" dirty="0"/>
              <a:t>King Solomon dies in 931 BC. </a:t>
            </a:r>
          </a:p>
          <a:p>
            <a:pPr lvl="0"/>
            <a:r>
              <a:rPr lang="en-US" dirty="0"/>
              <a:t>Following King Solomon’s death, the nation of Israel splits into two separate kingdoms. </a:t>
            </a:r>
          </a:p>
        </p:txBody>
      </p:sp>
      <p:pic>
        <p:nvPicPr>
          <p:cNvPr id="5" name="Picture 4">
            <a:extLst>
              <a:ext uri="{FF2B5EF4-FFF2-40B4-BE49-F238E27FC236}">
                <a16:creationId xmlns:a16="http://schemas.microsoft.com/office/drawing/2014/main" id="{9FB9C72E-2EEB-9846-92B4-CC907A7732CB}"/>
              </a:ext>
            </a:extLst>
          </p:cNvPr>
          <p:cNvPicPr>
            <a:picLocks noChangeAspect="1"/>
          </p:cNvPicPr>
          <p:nvPr/>
        </p:nvPicPr>
        <p:blipFill rotWithShape="1">
          <a:blip r:embed="rId3">
            <a:extLst>
              <a:ext uri="{28A0092B-C50C-407E-A947-70E740481C1C}">
                <a14:useLocalDpi xmlns:a14="http://schemas.microsoft.com/office/drawing/2010/main" val="0"/>
              </a:ext>
            </a:extLst>
          </a:blip>
          <a:srcRect l="1" t="12587" r="391" b="1476"/>
          <a:stretch/>
        </p:blipFill>
        <p:spPr>
          <a:xfrm>
            <a:off x="2285999" y="2948940"/>
            <a:ext cx="4663440" cy="301752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137" y="762000"/>
            <a:ext cx="8229600" cy="533400"/>
          </a:xfrm>
        </p:spPr>
        <p:txBody>
          <a:bodyPr>
            <a:noAutofit/>
          </a:bodyPr>
          <a:lstStyle/>
          <a:p>
            <a:r>
              <a:rPr lang="en-US" sz="3200" dirty="0"/>
              <a:t>The Divided Kingdom</a:t>
            </a:r>
          </a:p>
        </p:txBody>
      </p:sp>
      <p:graphicFrame>
        <p:nvGraphicFramePr>
          <p:cNvPr id="9" name="Content Placeholder 8">
            <a:extLst>
              <a:ext uri="{FF2B5EF4-FFF2-40B4-BE49-F238E27FC236}">
                <a16:creationId xmlns:a16="http://schemas.microsoft.com/office/drawing/2014/main" id="{613D15D7-E9DA-0047-BF01-B853FCD71892}"/>
              </a:ext>
            </a:extLst>
          </p:cNvPr>
          <p:cNvGraphicFramePr>
            <a:graphicFrameLocks noGrp="1"/>
          </p:cNvGraphicFramePr>
          <p:nvPr>
            <p:ph idx="1"/>
            <p:extLst>
              <p:ext uri="{D42A27DB-BD31-4B8C-83A1-F6EECF244321}">
                <p14:modId xmlns:p14="http://schemas.microsoft.com/office/powerpoint/2010/main" val="3485014977"/>
              </p:ext>
            </p:extLst>
          </p:nvPr>
        </p:nvGraphicFramePr>
        <p:xfrm>
          <a:off x="838200" y="1595785"/>
          <a:ext cx="4114800" cy="3786554"/>
        </p:xfrm>
        <a:graphic>
          <a:graphicData uri="http://schemas.openxmlformats.org/drawingml/2006/table">
            <a:tbl>
              <a:tblPr firstRow="1" bandRow="1">
                <a:tableStyleId>{5940675A-B579-460E-94D1-54222C63F5DA}</a:tableStyleId>
              </a:tblPr>
              <a:tblGrid>
                <a:gridCol w="1497164">
                  <a:extLst>
                    <a:ext uri="{9D8B030D-6E8A-4147-A177-3AD203B41FA5}">
                      <a16:colId xmlns:a16="http://schemas.microsoft.com/office/drawing/2014/main" val="3061273214"/>
                    </a:ext>
                  </a:extLst>
                </a:gridCol>
                <a:gridCol w="1308818">
                  <a:extLst>
                    <a:ext uri="{9D8B030D-6E8A-4147-A177-3AD203B41FA5}">
                      <a16:colId xmlns:a16="http://schemas.microsoft.com/office/drawing/2014/main" val="1626868675"/>
                    </a:ext>
                  </a:extLst>
                </a:gridCol>
                <a:gridCol w="1308818">
                  <a:extLst>
                    <a:ext uri="{9D8B030D-6E8A-4147-A177-3AD203B41FA5}">
                      <a16:colId xmlns:a16="http://schemas.microsoft.com/office/drawing/2014/main" val="2678976854"/>
                    </a:ext>
                  </a:extLst>
                </a:gridCol>
              </a:tblGrid>
              <a:tr h="614015">
                <a:tc>
                  <a:txBody>
                    <a:bodyPr/>
                    <a:lstStyle/>
                    <a:p>
                      <a:pPr algn="ctr"/>
                      <a:r>
                        <a:rPr lang="en-US" sz="1400" b="1" dirty="0"/>
                        <a:t>Kingdom</a:t>
                      </a:r>
                    </a:p>
                  </a:txBody>
                  <a:tcPr marL="71804" marR="71804" marT="35902" marB="35902" anchor="ctr">
                    <a:solidFill>
                      <a:schemeClr val="tx2">
                        <a:lumMod val="20000"/>
                        <a:lumOff val="80000"/>
                      </a:schemeClr>
                    </a:solidFill>
                  </a:tcPr>
                </a:tc>
                <a:tc>
                  <a:txBody>
                    <a:bodyPr/>
                    <a:lstStyle/>
                    <a:p>
                      <a:pPr algn="ctr"/>
                      <a:r>
                        <a:rPr lang="en-US" sz="1400" b="1" dirty="0"/>
                        <a:t>Northern Kingdom</a:t>
                      </a:r>
                    </a:p>
                  </a:txBody>
                  <a:tcPr marL="71804" marR="71804" marT="35902" marB="35902" anchor="ctr">
                    <a:solidFill>
                      <a:schemeClr val="accent3">
                        <a:lumMod val="20000"/>
                        <a:lumOff val="80000"/>
                      </a:schemeClr>
                    </a:solidFill>
                  </a:tcPr>
                </a:tc>
                <a:tc>
                  <a:txBody>
                    <a:bodyPr/>
                    <a:lstStyle/>
                    <a:p>
                      <a:pPr algn="ctr"/>
                      <a:r>
                        <a:rPr lang="en-US" sz="1400" b="1" dirty="0"/>
                        <a:t>Southern Kingdom</a:t>
                      </a:r>
                    </a:p>
                  </a:txBody>
                  <a:tcPr marL="71804" marR="71804" marT="35902" marB="35902" anchor="ctr">
                    <a:solidFill>
                      <a:schemeClr val="accent4">
                        <a:lumMod val="20000"/>
                        <a:lumOff val="80000"/>
                      </a:schemeClr>
                    </a:solidFill>
                  </a:tcPr>
                </a:tc>
                <a:extLst>
                  <a:ext uri="{0D108BD9-81ED-4DB2-BD59-A6C34878D82A}">
                    <a16:rowId xmlns:a16="http://schemas.microsoft.com/office/drawing/2014/main" val="3413124087"/>
                  </a:ext>
                </a:extLst>
              </a:tr>
              <a:tr h="352116">
                <a:tc>
                  <a:txBody>
                    <a:bodyPr/>
                    <a:lstStyle/>
                    <a:p>
                      <a:pPr algn="ctr"/>
                      <a:r>
                        <a:rPr lang="en-US" sz="1400" b="1" dirty="0"/>
                        <a:t>Name</a:t>
                      </a:r>
                    </a:p>
                  </a:txBody>
                  <a:tcPr marL="71804" marR="71804" marT="35902" marB="35902" anchor="ctr">
                    <a:solidFill>
                      <a:schemeClr val="tx2">
                        <a:lumMod val="20000"/>
                        <a:lumOff val="80000"/>
                      </a:schemeClr>
                    </a:solidFill>
                  </a:tcPr>
                </a:tc>
                <a:tc>
                  <a:txBody>
                    <a:bodyPr/>
                    <a:lstStyle/>
                    <a:p>
                      <a:pPr algn="ctr"/>
                      <a:r>
                        <a:rPr lang="en-US" sz="1400" dirty="0"/>
                        <a:t>Israel</a:t>
                      </a:r>
                    </a:p>
                  </a:txBody>
                  <a:tcPr marL="71804" marR="71804" marT="35902" marB="35902" anchor="ctr">
                    <a:solidFill>
                      <a:schemeClr val="accent3">
                        <a:lumMod val="20000"/>
                        <a:lumOff val="80000"/>
                      </a:schemeClr>
                    </a:solidFill>
                  </a:tcPr>
                </a:tc>
                <a:tc>
                  <a:txBody>
                    <a:bodyPr/>
                    <a:lstStyle/>
                    <a:p>
                      <a:pPr algn="ctr"/>
                      <a:r>
                        <a:rPr lang="en-US" sz="1400" dirty="0"/>
                        <a:t>Judah</a:t>
                      </a:r>
                    </a:p>
                  </a:txBody>
                  <a:tcPr marL="71804" marR="71804" marT="35902" marB="35902" anchor="ctr">
                    <a:solidFill>
                      <a:schemeClr val="accent4">
                        <a:lumMod val="20000"/>
                        <a:lumOff val="80000"/>
                      </a:schemeClr>
                    </a:solidFill>
                  </a:tcPr>
                </a:tc>
                <a:extLst>
                  <a:ext uri="{0D108BD9-81ED-4DB2-BD59-A6C34878D82A}">
                    <a16:rowId xmlns:a16="http://schemas.microsoft.com/office/drawing/2014/main" val="157381682"/>
                  </a:ext>
                </a:extLst>
              </a:tr>
              <a:tr h="394590">
                <a:tc>
                  <a:txBody>
                    <a:bodyPr/>
                    <a:lstStyle/>
                    <a:p>
                      <a:pPr algn="ctr"/>
                      <a:r>
                        <a:rPr lang="en-US" sz="1400" b="1" dirty="0"/>
                        <a:t>Capital</a:t>
                      </a:r>
                    </a:p>
                  </a:txBody>
                  <a:tcPr marL="71804" marR="71804" marT="35902" marB="35902" anchor="ctr">
                    <a:solidFill>
                      <a:schemeClr val="tx2">
                        <a:lumMod val="20000"/>
                        <a:lumOff val="80000"/>
                      </a:schemeClr>
                    </a:solidFill>
                  </a:tcPr>
                </a:tc>
                <a:tc>
                  <a:txBody>
                    <a:bodyPr/>
                    <a:lstStyle/>
                    <a:p>
                      <a:pPr algn="ctr"/>
                      <a:r>
                        <a:rPr lang="en-US" sz="1400" dirty="0"/>
                        <a:t>Samaria</a:t>
                      </a:r>
                    </a:p>
                  </a:txBody>
                  <a:tcPr marL="71804" marR="71804" marT="35902" marB="35902" anchor="ctr">
                    <a:solidFill>
                      <a:schemeClr val="accent3">
                        <a:lumMod val="20000"/>
                        <a:lumOff val="80000"/>
                      </a:schemeClr>
                    </a:solidFill>
                  </a:tcPr>
                </a:tc>
                <a:tc>
                  <a:txBody>
                    <a:bodyPr/>
                    <a:lstStyle/>
                    <a:p>
                      <a:pPr algn="ctr"/>
                      <a:r>
                        <a:rPr lang="en-US" sz="1400" dirty="0"/>
                        <a:t>Jerusalem</a:t>
                      </a:r>
                    </a:p>
                  </a:txBody>
                  <a:tcPr marL="71804" marR="71804" marT="35902" marB="35902" anchor="ctr">
                    <a:solidFill>
                      <a:schemeClr val="accent4">
                        <a:lumMod val="20000"/>
                        <a:lumOff val="80000"/>
                      </a:schemeClr>
                    </a:solidFill>
                  </a:tcPr>
                </a:tc>
                <a:extLst>
                  <a:ext uri="{0D108BD9-81ED-4DB2-BD59-A6C34878D82A}">
                    <a16:rowId xmlns:a16="http://schemas.microsoft.com/office/drawing/2014/main" val="1959227763"/>
                  </a:ext>
                </a:extLst>
              </a:tr>
              <a:tr h="394590">
                <a:tc>
                  <a:txBody>
                    <a:bodyPr/>
                    <a:lstStyle/>
                    <a:p>
                      <a:pPr algn="ctr"/>
                      <a:r>
                        <a:rPr lang="en-US" sz="1400" b="1" dirty="0"/>
                        <a:t>Number of tribes</a:t>
                      </a:r>
                    </a:p>
                  </a:txBody>
                  <a:tcPr marL="71804" marR="71804" marT="35902" marB="35902" anchor="ctr">
                    <a:solidFill>
                      <a:schemeClr val="tx2">
                        <a:lumMod val="20000"/>
                        <a:lumOff val="80000"/>
                      </a:schemeClr>
                    </a:solidFill>
                  </a:tcPr>
                </a:tc>
                <a:tc>
                  <a:txBody>
                    <a:bodyPr/>
                    <a:lstStyle/>
                    <a:p>
                      <a:pPr algn="ctr"/>
                      <a:r>
                        <a:rPr lang="en-US" sz="1400" dirty="0"/>
                        <a:t>10</a:t>
                      </a:r>
                    </a:p>
                  </a:txBody>
                  <a:tcPr marL="71804" marR="71804" marT="35902" marB="35902" anchor="ctr">
                    <a:solidFill>
                      <a:schemeClr val="accent3">
                        <a:lumMod val="20000"/>
                        <a:lumOff val="80000"/>
                      </a:schemeClr>
                    </a:solidFill>
                  </a:tcPr>
                </a:tc>
                <a:tc>
                  <a:txBody>
                    <a:bodyPr/>
                    <a:lstStyle/>
                    <a:p>
                      <a:pPr algn="ctr"/>
                      <a:r>
                        <a:rPr lang="en-US" sz="1400" dirty="0"/>
                        <a:t>2</a:t>
                      </a:r>
                    </a:p>
                  </a:txBody>
                  <a:tcPr marL="71804" marR="71804" marT="35902" marB="35902" anchor="ctr">
                    <a:solidFill>
                      <a:schemeClr val="accent4">
                        <a:lumMod val="20000"/>
                        <a:lumOff val="80000"/>
                      </a:schemeClr>
                    </a:solidFill>
                  </a:tcPr>
                </a:tc>
                <a:extLst>
                  <a:ext uri="{0D108BD9-81ED-4DB2-BD59-A6C34878D82A}">
                    <a16:rowId xmlns:a16="http://schemas.microsoft.com/office/drawing/2014/main" val="3953438391"/>
                  </a:ext>
                </a:extLst>
              </a:tr>
              <a:tr h="839904">
                <a:tc>
                  <a:txBody>
                    <a:bodyPr/>
                    <a:lstStyle/>
                    <a:p>
                      <a:pPr algn="ctr"/>
                      <a:r>
                        <a:rPr lang="en-US" sz="1400" b="1" dirty="0"/>
                        <a:t>First king after Solomon’s death</a:t>
                      </a:r>
                    </a:p>
                  </a:txBody>
                  <a:tcPr marL="71804" marR="71804" marT="35902" marB="35902" anchor="ctr">
                    <a:solidFill>
                      <a:schemeClr val="tx2">
                        <a:lumMod val="20000"/>
                        <a:lumOff val="80000"/>
                      </a:schemeClr>
                    </a:solidFill>
                  </a:tcPr>
                </a:tc>
                <a:tc>
                  <a:txBody>
                    <a:bodyPr/>
                    <a:lstStyle/>
                    <a:p>
                      <a:pPr algn="ctr"/>
                      <a:r>
                        <a:rPr lang="en-US" sz="1400" dirty="0"/>
                        <a:t>Jeroboam (Solomon’s former servant)</a:t>
                      </a:r>
                    </a:p>
                  </a:txBody>
                  <a:tcPr marL="71804" marR="71804" marT="35902" marB="35902" anchor="ctr">
                    <a:solidFill>
                      <a:schemeClr val="accent3">
                        <a:lumMod val="20000"/>
                        <a:lumOff val="80000"/>
                      </a:schemeClr>
                    </a:solidFill>
                  </a:tcPr>
                </a:tc>
                <a:tc>
                  <a:txBody>
                    <a:bodyPr/>
                    <a:lstStyle/>
                    <a:p>
                      <a:pPr algn="ctr"/>
                      <a:r>
                        <a:rPr lang="en-US" sz="1400" dirty="0"/>
                        <a:t>Rehoboam (Solomon’s son)</a:t>
                      </a:r>
                    </a:p>
                  </a:txBody>
                  <a:tcPr marL="71804" marR="71804" marT="35902" marB="35902" anchor="ctr">
                    <a:solidFill>
                      <a:schemeClr val="accent4">
                        <a:lumMod val="20000"/>
                        <a:lumOff val="80000"/>
                      </a:schemeClr>
                    </a:solidFill>
                  </a:tcPr>
                </a:tc>
                <a:extLst>
                  <a:ext uri="{0D108BD9-81ED-4DB2-BD59-A6C34878D82A}">
                    <a16:rowId xmlns:a16="http://schemas.microsoft.com/office/drawing/2014/main" val="3442679850"/>
                  </a:ext>
                </a:extLst>
              </a:tr>
              <a:tr h="447688">
                <a:tc>
                  <a:txBody>
                    <a:bodyPr/>
                    <a:lstStyle/>
                    <a:p>
                      <a:pPr algn="ctr"/>
                      <a:r>
                        <a:rPr lang="en-US" sz="1400" b="1" dirty="0"/>
                        <a:t>Defeated by . . .</a:t>
                      </a:r>
                    </a:p>
                  </a:txBody>
                  <a:tcPr marL="71804" marR="71804" marT="35902" marB="35902" anchor="ctr">
                    <a:solidFill>
                      <a:schemeClr val="tx2">
                        <a:lumMod val="20000"/>
                        <a:lumOff val="80000"/>
                      </a:schemeClr>
                    </a:solidFill>
                  </a:tcPr>
                </a:tc>
                <a:tc>
                  <a:txBody>
                    <a:bodyPr/>
                    <a:lstStyle/>
                    <a:p>
                      <a:pPr algn="ctr"/>
                      <a:r>
                        <a:rPr lang="en-US" sz="1400" dirty="0"/>
                        <a:t>Assyria</a:t>
                      </a:r>
                    </a:p>
                  </a:txBody>
                  <a:tcPr marL="71804" marR="71804" marT="35902" marB="35902" anchor="ctr">
                    <a:solidFill>
                      <a:schemeClr val="accent3">
                        <a:lumMod val="20000"/>
                        <a:lumOff val="80000"/>
                      </a:schemeClr>
                    </a:solidFill>
                  </a:tcPr>
                </a:tc>
                <a:tc>
                  <a:txBody>
                    <a:bodyPr/>
                    <a:lstStyle/>
                    <a:p>
                      <a:pPr algn="ctr"/>
                      <a:r>
                        <a:rPr lang="en-US" sz="1400" dirty="0"/>
                        <a:t>Babylon</a:t>
                      </a:r>
                    </a:p>
                  </a:txBody>
                  <a:tcPr marL="71804" marR="71804" marT="35902" marB="35902" anchor="ctr">
                    <a:solidFill>
                      <a:schemeClr val="accent4">
                        <a:lumMod val="20000"/>
                        <a:lumOff val="80000"/>
                      </a:schemeClr>
                    </a:solidFill>
                  </a:tcPr>
                </a:tc>
                <a:extLst>
                  <a:ext uri="{0D108BD9-81ED-4DB2-BD59-A6C34878D82A}">
                    <a16:rowId xmlns:a16="http://schemas.microsoft.com/office/drawing/2014/main" val="2224408053"/>
                  </a:ext>
                </a:extLst>
              </a:tr>
              <a:tr h="743651">
                <a:tc>
                  <a:txBody>
                    <a:bodyPr/>
                    <a:lstStyle/>
                    <a:p>
                      <a:pPr algn="ctr"/>
                      <a:r>
                        <a:rPr lang="en-US" sz="1400" b="1" dirty="0"/>
                        <a:t>Year defeated</a:t>
                      </a:r>
                    </a:p>
                  </a:txBody>
                  <a:tcPr marL="71804" marR="71804" marT="35902" marB="35902" anchor="ctr">
                    <a:solidFill>
                      <a:schemeClr val="tx2">
                        <a:lumMod val="20000"/>
                        <a:lumOff val="80000"/>
                      </a:schemeClr>
                    </a:solidFill>
                  </a:tcPr>
                </a:tc>
                <a:tc>
                  <a:txBody>
                    <a:bodyPr/>
                    <a:lstStyle/>
                    <a:p>
                      <a:pPr algn="ctr"/>
                      <a:r>
                        <a:rPr lang="en-US" sz="1400" dirty="0"/>
                        <a:t>722 BC (existed ~209 years)</a:t>
                      </a:r>
                    </a:p>
                  </a:txBody>
                  <a:tcPr marL="71804" marR="71804" marT="35902" marB="35902" anchor="ctr">
                    <a:solidFill>
                      <a:schemeClr val="accent3">
                        <a:lumMod val="20000"/>
                        <a:lumOff val="80000"/>
                      </a:schemeClr>
                    </a:solidFill>
                  </a:tcPr>
                </a:tc>
                <a:tc>
                  <a:txBody>
                    <a:bodyPr/>
                    <a:lstStyle/>
                    <a:p>
                      <a:pPr algn="ctr"/>
                      <a:r>
                        <a:rPr lang="en-US" sz="1400" dirty="0"/>
                        <a:t>587 BC (existed~344 years)</a:t>
                      </a:r>
                    </a:p>
                  </a:txBody>
                  <a:tcPr marL="71804" marR="71804" marT="35902" marB="35902" anchor="ctr">
                    <a:solidFill>
                      <a:schemeClr val="accent4">
                        <a:lumMod val="20000"/>
                        <a:lumOff val="80000"/>
                      </a:schemeClr>
                    </a:solidFill>
                  </a:tcPr>
                </a:tc>
                <a:extLst>
                  <a:ext uri="{0D108BD9-81ED-4DB2-BD59-A6C34878D82A}">
                    <a16:rowId xmlns:a16="http://schemas.microsoft.com/office/drawing/2014/main" val="2809508284"/>
                  </a:ext>
                </a:extLst>
              </a:tr>
            </a:tbl>
          </a:graphicData>
        </a:graphic>
      </p:graphicFrame>
      <p:pic>
        <p:nvPicPr>
          <p:cNvPr id="11" name="Picture 10">
            <a:extLst>
              <a:ext uri="{FF2B5EF4-FFF2-40B4-BE49-F238E27FC236}">
                <a16:creationId xmlns:a16="http://schemas.microsoft.com/office/drawing/2014/main" id="{A992DC34-1C19-1145-B10D-CB9E7C4530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5400" y="1595785"/>
            <a:ext cx="3276600" cy="380145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137" y="838200"/>
            <a:ext cx="8229600" cy="533400"/>
          </a:xfrm>
        </p:spPr>
        <p:txBody>
          <a:bodyPr>
            <a:noAutofit/>
          </a:bodyPr>
          <a:lstStyle/>
          <a:p>
            <a:r>
              <a:rPr lang="en-US" sz="3200" dirty="0"/>
              <a:t>Introducing the Prophets</a:t>
            </a:r>
          </a:p>
        </p:txBody>
      </p:sp>
      <p:sp>
        <p:nvSpPr>
          <p:cNvPr id="3" name="Content Placeholder 2"/>
          <p:cNvSpPr>
            <a:spLocks noGrp="1"/>
          </p:cNvSpPr>
          <p:nvPr>
            <p:ph idx="1"/>
          </p:nvPr>
        </p:nvSpPr>
        <p:spPr>
          <a:xfrm>
            <a:off x="832871" y="1433711"/>
            <a:ext cx="7829866" cy="3695063"/>
          </a:xfrm>
        </p:spPr>
        <p:txBody>
          <a:bodyPr>
            <a:normAutofit/>
          </a:bodyPr>
          <a:lstStyle/>
          <a:p>
            <a:pPr marL="0" indent="0">
              <a:buNone/>
            </a:pPr>
            <a:r>
              <a:rPr lang="en-US" dirty="0"/>
              <a:t>Although prophets existed since Moses, prophecy comes to full flourish amidst all the turmoil following the split of the kingdom.</a:t>
            </a:r>
          </a:p>
          <a:p>
            <a:pPr marL="0" indent="0">
              <a:buNone/>
            </a:pPr>
            <a:r>
              <a:rPr lang="en-US" dirty="0"/>
              <a:t>Prophets are </a:t>
            </a:r>
            <a:r>
              <a:rPr lang="en-US" b="1" i="1" dirty="0"/>
              <a:t>not:</a:t>
            </a:r>
          </a:p>
          <a:p>
            <a:pPr lvl="0"/>
            <a:r>
              <a:rPr lang="en-US" dirty="0"/>
              <a:t>fortune-tellers</a:t>
            </a:r>
          </a:p>
          <a:p>
            <a:pPr lvl="0"/>
            <a:r>
              <a:rPr lang="en-US" dirty="0"/>
              <a:t>superheroes with </a:t>
            </a:r>
            <a:br>
              <a:rPr lang="en-US" dirty="0"/>
            </a:br>
            <a:r>
              <a:rPr lang="en-US" dirty="0"/>
              <a:t>special powers</a:t>
            </a:r>
          </a:p>
          <a:p>
            <a:endParaRPr lang="en-US" sz="2000" dirty="0"/>
          </a:p>
          <a:p>
            <a:endParaRPr lang="en-US" sz="2000" dirty="0"/>
          </a:p>
          <a:p>
            <a:pPr marL="0" indent="0">
              <a:buNone/>
            </a:pPr>
            <a:endParaRPr lang="en-US" sz="2000" dirty="0"/>
          </a:p>
        </p:txBody>
      </p:sp>
      <p:pic>
        <p:nvPicPr>
          <p:cNvPr id="6" name="Picture 5">
            <a:extLst>
              <a:ext uri="{FF2B5EF4-FFF2-40B4-BE49-F238E27FC236}">
                <a16:creationId xmlns:a16="http://schemas.microsoft.com/office/drawing/2014/main" id="{8175DB1E-B9D2-4749-B1F5-86D29D7EE9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1000" y="2514600"/>
            <a:ext cx="3200400" cy="3200400"/>
          </a:xfrm>
          <a:prstGeom prst="rect">
            <a:avLst/>
          </a:prstGeom>
        </p:spPr>
      </p:pic>
    </p:spTree>
    <p:extLst>
      <p:ext uri="{BB962C8B-B14F-4D97-AF65-F5344CB8AC3E}">
        <p14:creationId xmlns:p14="http://schemas.microsoft.com/office/powerpoint/2010/main" val="3507123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noAutofit/>
          </a:bodyPr>
          <a:lstStyle/>
          <a:p>
            <a:r>
              <a:rPr lang="en-US" sz="3200" dirty="0"/>
              <a:t>Characteristics of Prophets</a:t>
            </a:r>
          </a:p>
        </p:txBody>
      </p:sp>
      <p:pic>
        <p:nvPicPr>
          <p:cNvPr id="9" name="Picture 8">
            <a:extLst>
              <a:ext uri="{FF2B5EF4-FFF2-40B4-BE49-F238E27FC236}">
                <a16:creationId xmlns:a16="http://schemas.microsoft.com/office/drawing/2014/main" id="{420F9D53-6D66-114B-92C8-396E472DA5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524000"/>
            <a:ext cx="6456160" cy="4343400"/>
          </a:xfrm>
          <a:prstGeom prst="rect">
            <a:avLst/>
          </a:prstGeom>
        </p:spPr>
      </p:pic>
    </p:spTree>
    <p:extLst>
      <p:ext uri="{BB962C8B-B14F-4D97-AF65-F5344CB8AC3E}">
        <p14:creationId xmlns:p14="http://schemas.microsoft.com/office/powerpoint/2010/main" val="129641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137" y="762000"/>
            <a:ext cx="8229600" cy="533400"/>
          </a:xfrm>
        </p:spPr>
        <p:txBody>
          <a:bodyPr>
            <a:noAutofit/>
          </a:bodyPr>
          <a:lstStyle/>
          <a:p>
            <a:r>
              <a:rPr lang="en-US" sz="3200" dirty="0"/>
              <a:t>Elijah and Elisha</a:t>
            </a:r>
          </a:p>
        </p:txBody>
      </p:sp>
      <p:sp>
        <p:nvSpPr>
          <p:cNvPr id="3" name="Content Placeholder 2"/>
          <p:cNvSpPr>
            <a:spLocks noGrp="1"/>
          </p:cNvSpPr>
          <p:nvPr>
            <p:ph idx="1"/>
          </p:nvPr>
        </p:nvSpPr>
        <p:spPr>
          <a:xfrm>
            <a:off x="484374" y="1447801"/>
            <a:ext cx="7135626" cy="4267200"/>
          </a:xfrm>
        </p:spPr>
        <p:txBody>
          <a:bodyPr>
            <a:noAutofit/>
          </a:bodyPr>
          <a:lstStyle/>
          <a:p>
            <a:pPr lvl="0"/>
            <a:r>
              <a:rPr lang="en-US" b="1" dirty="0"/>
              <a:t>Elijah </a:t>
            </a:r>
            <a:r>
              <a:rPr lang="en-US" dirty="0"/>
              <a:t>prophesied during the reign of King Ahab and his wife, Queen Jezebel.</a:t>
            </a:r>
          </a:p>
          <a:p>
            <a:pPr lvl="0"/>
            <a:r>
              <a:rPr lang="en-US" dirty="0"/>
              <a:t>He challenged the prophets of Baal and Asherah (false gods) to a dramatic </a:t>
            </a:r>
            <a:br>
              <a:rPr lang="en-US" dirty="0"/>
            </a:br>
            <a:r>
              <a:rPr lang="en-US" dirty="0"/>
              <a:t>head-to-head contest, </a:t>
            </a:r>
            <a:br>
              <a:rPr lang="en-US" dirty="0"/>
            </a:br>
            <a:r>
              <a:rPr lang="en-US" dirty="0"/>
              <a:t>and won.</a:t>
            </a:r>
          </a:p>
          <a:p>
            <a:pPr lvl="0"/>
            <a:r>
              <a:rPr lang="en-US" b="1" dirty="0"/>
              <a:t>Elisha</a:t>
            </a:r>
            <a:r>
              <a:rPr lang="en-US" dirty="0"/>
              <a:t> is Elijah’s </a:t>
            </a:r>
            <a:br>
              <a:rPr lang="en-US" dirty="0"/>
            </a:br>
            <a:r>
              <a:rPr lang="en-US" dirty="0"/>
              <a:t>successor (after Elijah </a:t>
            </a:r>
            <a:br>
              <a:rPr lang="en-US" dirty="0"/>
            </a:br>
            <a:r>
              <a:rPr lang="en-US" dirty="0"/>
              <a:t>is taken to Heaven in a </a:t>
            </a:r>
            <a:br>
              <a:rPr lang="en-US" dirty="0"/>
            </a:br>
            <a:r>
              <a:rPr lang="en-US" dirty="0"/>
              <a:t>fiery chariot). </a:t>
            </a:r>
          </a:p>
        </p:txBody>
      </p:sp>
      <p:pic>
        <p:nvPicPr>
          <p:cNvPr id="5" name="Picture 4">
            <a:extLst>
              <a:ext uri="{FF2B5EF4-FFF2-40B4-BE49-F238E27FC236}">
                <a16:creationId xmlns:a16="http://schemas.microsoft.com/office/drawing/2014/main" id="{7A0D50D4-29AA-FD43-9381-BB36C76710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2819400"/>
            <a:ext cx="4088976" cy="3066732"/>
          </a:xfrm>
          <a:prstGeom prst="rect">
            <a:avLst/>
          </a:prstGeom>
        </p:spPr>
      </p:pic>
    </p:spTree>
    <p:extLst>
      <p:ext uri="{BB962C8B-B14F-4D97-AF65-F5344CB8AC3E}">
        <p14:creationId xmlns:p14="http://schemas.microsoft.com/office/powerpoint/2010/main" val="3523978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914400"/>
            <a:ext cx="8229600" cy="533400"/>
          </a:xfrm>
        </p:spPr>
        <p:txBody>
          <a:bodyPr>
            <a:noAutofit/>
          </a:bodyPr>
          <a:lstStyle/>
          <a:p>
            <a:r>
              <a:rPr lang="en-US" sz="3200" dirty="0"/>
              <a:t>Elijah and Elisha</a:t>
            </a:r>
          </a:p>
        </p:txBody>
      </p:sp>
      <p:sp>
        <p:nvSpPr>
          <p:cNvPr id="3" name="Content Placeholder 2"/>
          <p:cNvSpPr>
            <a:spLocks noGrp="1"/>
          </p:cNvSpPr>
          <p:nvPr>
            <p:ph idx="1"/>
          </p:nvPr>
        </p:nvSpPr>
        <p:spPr>
          <a:xfrm>
            <a:off x="838199" y="1752600"/>
            <a:ext cx="3810001" cy="3009264"/>
          </a:xfrm>
        </p:spPr>
        <p:txBody>
          <a:bodyPr>
            <a:normAutofit/>
          </a:bodyPr>
          <a:lstStyle/>
          <a:p>
            <a:pPr marL="0" indent="0">
              <a:buNone/>
            </a:pPr>
            <a:r>
              <a:rPr lang="en-US" b="1" dirty="0"/>
              <a:t>Looking Back:</a:t>
            </a:r>
            <a:endParaRPr lang="en-US" dirty="0"/>
          </a:p>
          <a:p>
            <a:pPr lvl="0"/>
            <a:r>
              <a:rPr lang="en-US" dirty="0"/>
              <a:t>Elijah has much in common with Moses.</a:t>
            </a:r>
          </a:p>
          <a:p>
            <a:pPr lvl="0"/>
            <a:r>
              <a:rPr lang="en-US" dirty="0"/>
              <a:t>Elisha has much in common with Joshua.</a:t>
            </a:r>
          </a:p>
          <a:p>
            <a:pPr marL="0" lvl="0" indent="0">
              <a:buNone/>
            </a:pPr>
            <a:r>
              <a:rPr lang="en-US" sz="2600" dirty="0"/>
              <a:t>  </a:t>
            </a:r>
          </a:p>
          <a:p>
            <a:endParaRPr lang="en-US" dirty="0"/>
          </a:p>
          <a:p>
            <a:endParaRPr lang="en-US" dirty="0"/>
          </a:p>
          <a:p>
            <a:pPr marL="0" indent="0">
              <a:buNone/>
            </a:pPr>
            <a:endParaRPr lang="en-US" dirty="0"/>
          </a:p>
        </p:txBody>
      </p:sp>
      <p:pic>
        <p:nvPicPr>
          <p:cNvPr id="6" name="Picture 5">
            <a:extLst>
              <a:ext uri="{FF2B5EF4-FFF2-40B4-BE49-F238E27FC236}">
                <a16:creationId xmlns:a16="http://schemas.microsoft.com/office/drawing/2014/main" id="{EB8BED73-08D3-6445-BA5A-5E2F42D468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600" y="3950254"/>
            <a:ext cx="2667000" cy="1928019"/>
          </a:xfrm>
          <a:prstGeom prst="rect">
            <a:avLst/>
          </a:prstGeom>
        </p:spPr>
      </p:pic>
      <p:pic>
        <p:nvPicPr>
          <p:cNvPr id="9" name="Picture 8">
            <a:extLst>
              <a:ext uri="{FF2B5EF4-FFF2-40B4-BE49-F238E27FC236}">
                <a16:creationId xmlns:a16="http://schemas.microsoft.com/office/drawing/2014/main" id="{7195F9FA-2B0B-AE4B-A9A8-C8738C24AD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5142" y="3950254"/>
            <a:ext cx="2759529" cy="1928019"/>
          </a:xfrm>
          <a:prstGeom prst="rect">
            <a:avLst/>
          </a:prstGeom>
        </p:spPr>
      </p:pic>
      <p:sp>
        <p:nvSpPr>
          <p:cNvPr id="7" name="Content Placeholder 2">
            <a:extLst>
              <a:ext uri="{FF2B5EF4-FFF2-40B4-BE49-F238E27FC236}">
                <a16:creationId xmlns:a16="http://schemas.microsoft.com/office/drawing/2014/main" id="{E3E9A654-FFCD-7A45-818A-ED65AB5870B8}"/>
              </a:ext>
            </a:extLst>
          </p:cNvPr>
          <p:cNvSpPr txBox="1">
            <a:spLocks/>
          </p:cNvSpPr>
          <p:nvPr/>
        </p:nvSpPr>
        <p:spPr>
          <a:xfrm>
            <a:off x="4629150" y="1752600"/>
            <a:ext cx="3810001" cy="30092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t>Looking Ahead:</a:t>
            </a:r>
            <a:endParaRPr lang="en-US" dirty="0"/>
          </a:p>
          <a:p>
            <a:pPr lvl="0"/>
            <a:r>
              <a:rPr lang="en-US" dirty="0"/>
              <a:t>Elijah prefigures John the Baptist.</a:t>
            </a:r>
          </a:p>
          <a:p>
            <a:pPr lvl="0"/>
            <a:r>
              <a:rPr lang="en-US" dirty="0"/>
              <a:t>Elisha prefigures Jesus.</a:t>
            </a:r>
          </a:p>
        </p:txBody>
      </p:sp>
    </p:spTree>
    <p:extLst>
      <p:ext uri="{BB962C8B-B14F-4D97-AF65-F5344CB8AC3E}">
        <p14:creationId xmlns:p14="http://schemas.microsoft.com/office/powerpoint/2010/main" val="2019088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84853"/>
            <a:ext cx="8229600" cy="533400"/>
          </a:xfrm>
        </p:spPr>
        <p:txBody>
          <a:bodyPr>
            <a:noAutofit/>
          </a:bodyPr>
          <a:lstStyle/>
          <a:p>
            <a:r>
              <a:rPr lang="en-US" sz="3200" dirty="0"/>
              <a:t>The Prophet Hosea</a:t>
            </a:r>
          </a:p>
        </p:txBody>
      </p:sp>
      <p:sp>
        <p:nvSpPr>
          <p:cNvPr id="3" name="Content Placeholder 2"/>
          <p:cNvSpPr>
            <a:spLocks noGrp="1"/>
          </p:cNvSpPr>
          <p:nvPr>
            <p:ph idx="1"/>
          </p:nvPr>
        </p:nvSpPr>
        <p:spPr>
          <a:xfrm>
            <a:off x="865414" y="1498596"/>
            <a:ext cx="7516586" cy="2369898"/>
          </a:xfrm>
        </p:spPr>
        <p:txBody>
          <a:bodyPr>
            <a:noAutofit/>
          </a:bodyPr>
          <a:lstStyle/>
          <a:p>
            <a:r>
              <a:rPr lang="en-US" dirty="0"/>
              <a:t>At God’s command, Hosea marries Gomer,</a:t>
            </a:r>
            <a:br>
              <a:rPr lang="en-US" dirty="0"/>
            </a:br>
            <a:r>
              <a:rPr lang="en-US" dirty="0"/>
              <a:t>a prostitute.</a:t>
            </a:r>
          </a:p>
          <a:p>
            <a:r>
              <a:rPr lang="en-US" dirty="0"/>
              <a:t>Just as Gomer is unfaithful to Hosea,</a:t>
            </a:r>
            <a:br>
              <a:rPr lang="en-US" dirty="0"/>
            </a:br>
            <a:r>
              <a:rPr lang="en-US" dirty="0"/>
              <a:t>the people of Israel are unfaithful to God.</a:t>
            </a:r>
          </a:p>
          <a:p>
            <a:endParaRPr lang="en-US" dirty="0"/>
          </a:p>
          <a:p>
            <a:endParaRPr lang="en-US" dirty="0"/>
          </a:p>
          <a:p>
            <a:pPr marL="0" indent="0">
              <a:buNone/>
            </a:pPr>
            <a:endParaRPr lang="en-US" dirty="0"/>
          </a:p>
        </p:txBody>
      </p:sp>
      <p:pic>
        <p:nvPicPr>
          <p:cNvPr id="5" name="Picture 4">
            <a:extLst>
              <a:ext uri="{FF2B5EF4-FFF2-40B4-BE49-F238E27FC236}">
                <a16:creationId xmlns:a16="http://schemas.microsoft.com/office/drawing/2014/main" id="{303EEC11-6A01-F249-94E8-9BE8B31D19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9204" y="3429000"/>
            <a:ext cx="4013389" cy="2362200"/>
          </a:xfrm>
          <a:prstGeom prst="rect">
            <a:avLst/>
          </a:prstGeom>
        </p:spPr>
      </p:pic>
      <p:sp>
        <p:nvSpPr>
          <p:cNvPr id="11" name="Content Placeholder 2">
            <a:extLst>
              <a:ext uri="{FF2B5EF4-FFF2-40B4-BE49-F238E27FC236}">
                <a16:creationId xmlns:a16="http://schemas.microsoft.com/office/drawing/2014/main" id="{4EAC4F1A-9456-3F4C-88D3-CB8DE635E475}"/>
              </a:ext>
            </a:extLst>
          </p:cNvPr>
          <p:cNvSpPr txBox="1">
            <a:spLocks/>
          </p:cNvSpPr>
          <p:nvPr/>
        </p:nvSpPr>
        <p:spPr>
          <a:xfrm>
            <a:off x="865414" y="3124200"/>
            <a:ext cx="3173186" cy="2608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dirty="0"/>
              <a:t>However, just as Hosea is faithful</a:t>
            </a:r>
            <a:br>
              <a:rPr lang="en-US" dirty="0"/>
            </a:br>
            <a:r>
              <a:rPr lang="en-US" dirty="0"/>
              <a:t>to Gomer, God is faithful to Israel. </a:t>
            </a:r>
          </a:p>
          <a:p>
            <a:pPr marL="0" indent="0">
              <a:buFont typeface="Arial" pitchFamily="34" charset="0"/>
              <a:buNone/>
            </a:pPr>
            <a:endParaRPr lang="en-US" dirty="0"/>
          </a:p>
        </p:txBody>
      </p:sp>
    </p:spTree>
    <p:extLst>
      <p:ext uri="{BB962C8B-B14F-4D97-AF65-F5344CB8AC3E}">
        <p14:creationId xmlns:p14="http://schemas.microsoft.com/office/powerpoint/2010/main" val="4187496719"/>
      </p:ext>
    </p:extLst>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LIC Presentation template</Template>
  <TotalTime>779</TotalTime>
  <Words>797</Words>
  <Application>Microsoft Office PowerPoint</Application>
  <PresentationFormat>On-screen Show (4:3)</PresentationFormat>
  <Paragraphs>111</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Wingdings</vt:lpstr>
      <vt:lpstr>LIC Presentation template</vt:lpstr>
      <vt:lpstr>The Kings and  Prophets of the  Northern Kingdom</vt:lpstr>
      <vt:lpstr>PowerPoint Presentation</vt:lpstr>
      <vt:lpstr>The Kingdom Divides</vt:lpstr>
      <vt:lpstr>The Divided Kingdom</vt:lpstr>
      <vt:lpstr>Introducing the Prophets</vt:lpstr>
      <vt:lpstr>Characteristics of Prophets</vt:lpstr>
      <vt:lpstr>Elijah and Elisha</vt:lpstr>
      <vt:lpstr>Elijah and Elisha</vt:lpstr>
      <vt:lpstr>The Prophet Hosea</vt:lpstr>
      <vt:lpstr>The Prophet Amos</vt:lpstr>
      <vt:lpstr>The Prophet Jonah</vt:lpstr>
      <vt:lpstr>Discuss with a partner: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Brooke Saron</cp:lastModifiedBy>
  <cp:revision>79</cp:revision>
  <dcterms:created xsi:type="dcterms:W3CDTF">2011-01-10T17:35:40Z</dcterms:created>
  <dcterms:modified xsi:type="dcterms:W3CDTF">2019-02-15T15:26:17Z</dcterms:modified>
</cp:coreProperties>
</file>